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4" r:id="rId11"/>
  </p:sldIdLst>
  <p:sldSz cx="18288000" cy="10287000"/>
  <p:notesSz cx="6858000" cy="9144000"/>
  <p:embeddedFontLst>
    <p:embeddedFont>
      <p:font typeface="Canva Sans" panose="020B0604020202020204" charset="0"/>
      <p:regular r:id="rId12"/>
    </p:embeddedFont>
    <p:embeddedFont>
      <p:font typeface="Canva Sans Bold" panose="020B0604020202020204" charset="0"/>
      <p:regular r:id="rId13"/>
    </p:embeddedFont>
    <p:embeddedFont>
      <p:font typeface="Impact" panose="020B0806030902050204" pitchFamily="34" charset="0"/>
      <p:regular r:id="rId14"/>
    </p:embeddedFont>
    <p:embeddedFont>
      <p:font typeface="Open Sans" panose="020B0606030504020204" pitchFamily="34" charset="0"/>
      <p:regular r:id="rId15"/>
    </p:embeddedFont>
    <p:embeddedFont>
      <p:font typeface="Open Sans Bold" panose="020B0806030504020204" charset="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7" d="100"/>
          <a:sy n="57" d="100"/>
        </p:scale>
        <p:origin x="342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888" b="-888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7293116" y="572626"/>
            <a:ext cx="397367" cy="28996"/>
            <a:chOff x="0" y="0"/>
            <a:chExt cx="128243" cy="935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7293116" y="664730"/>
            <a:ext cx="397367" cy="28996"/>
            <a:chOff x="0" y="0"/>
            <a:chExt cx="128243" cy="935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7259300" y="9258300"/>
            <a:ext cx="1028700" cy="1028700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7D7F89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960574" y="3165467"/>
            <a:ext cx="14366852" cy="42996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459"/>
              </a:lnSpc>
              <a:spcBef>
                <a:spcPct val="0"/>
              </a:spcBef>
            </a:pPr>
            <a:r>
              <a:rPr lang="en-US" sz="23185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UTOPIA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5591719" y="6753097"/>
            <a:ext cx="7104562" cy="710910"/>
            <a:chOff x="0" y="0"/>
            <a:chExt cx="5613481" cy="561707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5613481" cy="561707"/>
            </a:xfrm>
            <a:custGeom>
              <a:avLst/>
              <a:gdLst/>
              <a:ahLst/>
              <a:cxnLst/>
              <a:rect l="l" t="t" r="r" b="b"/>
              <a:pathLst>
                <a:path w="5613481" h="561707">
                  <a:moveTo>
                    <a:pt x="0" y="0"/>
                  </a:moveTo>
                  <a:lnTo>
                    <a:pt x="5613481" y="0"/>
                  </a:lnTo>
                  <a:lnTo>
                    <a:pt x="5613481" y="561707"/>
                  </a:lnTo>
                  <a:lnTo>
                    <a:pt x="0" y="561707"/>
                  </a:lnTo>
                  <a:close/>
                </a:path>
              </a:pathLst>
            </a:custGeom>
            <a:solidFill>
              <a:srgbClr val="1B1F25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5613481" cy="5998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>
            <a:off x="316224" y="187478"/>
            <a:ext cx="712476" cy="712476"/>
          </a:xfrm>
          <a:custGeom>
            <a:avLst/>
            <a:gdLst/>
            <a:ahLst/>
            <a:cxnLst/>
            <a:rect l="l" t="t" r="r" b="b"/>
            <a:pathLst>
              <a:path w="712476" h="712476">
                <a:moveTo>
                  <a:pt x="0" y="0"/>
                </a:moveTo>
                <a:lnTo>
                  <a:pt x="712476" y="0"/>
                </a:lnTo>
                <a:lnTo>
                  <a:pt x="712476" y="712476"/>
                </a:lnTo>
                <a:lnTo>
                  <a:pt x="0" y="7124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1229608" y="448746"/>
            <a:ext cx="1220908" cy="302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UTOPIA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5940842" y="524666"/>
            <a:ext cx="978460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Contact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4385046" y="524666"/>
            <a:ext cx="1060497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About Us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3154289" y="524666"/>
            <a:ext cx="735456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Photo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1898530" y="524666"/>
            <a:ext cx="809760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Home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7368770" y="9638067"/>
            <a:ext cx="809760" cy="240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01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5579710" y="6962221"/>
            <a:ext cx="7128580" cy="2640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9"/>
              </a:lnSpc>
              <a:spcBef>
                <a:spcPct val="0"/>
              </a:spcBef>
            </a:pPr>
            <a:r>
              <a:rPr lang="en-US" sz="1599" spc="1094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WWW.REALLYGREATSITE.COM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81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93116" y="572626"/>
            <a:ext cx="397367" cy="28996"/>
            <a:chOff x="0" y="0"/>
            <a:chExt cx="128243" cy="935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7D7F89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293116" y="664730"/>
            <a:ext cx="397367" cy="28996"/>
            <a:chOff x="0" y="0"/>
            <a:chExt cx="128243" cy="935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7D7F89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7259300" y="9258300"/>
            <a:ext cx="1028700" cy="1028700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7D7F89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17844" y="188298"/>
            <a:ext cx="840402" cy="840402"/>
          </a:xfrm>
          <a:custGeom>
            <a:avLst/>
            <a:gdLst/>
            <a:ahLst/>
            <a:cxnLst/>
            <a:rect l="l" t="t" r="r" b="b"/>
            <a:pathLst>
              <a:path w="840402" h="840402">
                <a:moveTo>
                  <a:pt x="0" y="0"/>
                </a:moveTo>
                <a:lnTo>
                  <a:pt x="840402" y="0"/>
                </a:lnTo>
                <a:lnTo>
                  <a:pt x="840402" y="840402"/>
                </a:lnTo>
                <a:lnTo>
                  <a:pt x="0" y="8404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8058327" y="2586113"/>
            <a:ext cx="9200973" cy="5597070"/>
          </a:xfrm>
          <a:custGeom>
            <a:avLst/>
            <a:gdLst/>
            <a:ahLst/>
            <a:cxnLst/>
            <a:rect l="l" t="t" r="r" b="b"/>
            <a:pathLst>
              <a:path w="9200973" h="5597070">
                <a:moveTo>
                  <a:pt x="0" y="0"/>
                </a:moveTo>
                <a:lnTo>
                  <a:pt x="9200973" y="0"/>
                </a:lnTo>
                <a:lnTo>
                  <a:pt x="9200973" y="5597070"/>
                </a:lnTo>
                <a:lnTo>
                  <a:pt x="0" y="559707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b="-2743"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229608" y="448746"/>
            <a:ext cx="1220908" cy="302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UTOPIA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5940842" y="524666"/>
            <a:ext cx="978460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Contact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4385046" y="524666"/>
            <a:ext cx="1060497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About Us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3154289" y="524666"/>
            <a:ext cx="735456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Photo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1898530" y="524666"/>
            <a:ext cx="809760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Home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7368770" y="9638067"/>
            <a:ext cx="809760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09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229608" y="4653205"/>
            <a:ext cx="5791310" cy="15009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77"/>
              </a:lnSpc>
            </a:pPr>
            <a:r>
              <a:rPr lang="en-US" sz="10184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81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93116" y="572626"/>
            <a:ext cx="397367" cy="28996"/>
            <a:chOff x="0" y="0"/>
            <a:chExt cx="128243" cy="935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747E79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293116" y="664730"/>
            <a:ext cx="397367" cy="28996"/>
            <a:chOff x="0" y="0"/>
            <a:chExt cx="128243" cy="935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747E79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7259300" y="9258300"/>
            <a:ext cx="1028700" cy="1028700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747E79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1229608" y="3482423"/>
            <a:ext cx="7629654" cy="5246370"/>
            <a:chOff x="0" y="0"/>
            <a:chExt cx="6159500" cy="423545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159500" cy="4235450"/>
            </a:xfrm>
            <a:custGeom>
              <a:avLst/>
              <a:gdLst/>
              <a:ahLst/>
              <a:cxnLst/>
              <a:rect l="l" t="t" r="r" b="b"/>
              <a:pathLst>
                <a:path w="6159500" h="4235450">
                  <a:moveTo>
                    <a:pt x="6159500" y="4235450"/>
                  </a:moveTo>
                  <a:lnTo>
                    <a:pt x="0" y="3696970"/>
                  </a:lnTo>
                  <a:lnTo>
                    <a:pt x="0" y="0"/>
                  </a:lnTo>
                  <a:lnTo>
                    <a:pt x="6159500" y="538480"/>
                  </a:lnTo>
                  <a:close/>
                </a:path>
              </a:pathLst>
            </a:custGeom>
            <a:solidFill>
              <a:srgbClr val="747E79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13" name="Group 13"/>
          <p:cNvGrpSpPr>
            <a:grpSpLocks noChangeAspect="1"/>
          </p:cNvGrpSpPr>
          <p:nvPr/>
        </p:nvGrpSpPr>
        <p:grpSpPr>
          <a:xfrm>
            <a:off x="0" y="1028700"/>
            <a:ext cx="7629654" cy="5246370"/>
            <a:chOff x="0" y="0"/>
            <a:chExt cx="6159500" cy="423545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159500" cy="4235450"/>
            </a:xfrm>
            <a:custGeom>
              <a:avLst/>
              <a:gdLst/>
              <a:ahLst/>
              <a:cxnLst/>
              <a:rect l="l" t="t" r="r" b="b"/>
              <a:pathLst>
                <a:path w="6159500" h="4235450">
                  <a:moveTo>
                    <a:pt x="6159500" y="4235450"/>
                  </a:moveTo>
                  <a:lnTo>
                    <a:pt x="0" y="3696970"/>
                  </a:lnTo>
                  <a:lnTo>
                    <a:pt x="0" y="0"/>
                  </a:lnTo>
                  <a:lnTo>
                    <a:pt x="6159500" y="538480"/>
                  </a:lnTo>
                  <a:close/>
                </a:path>
              </a:pathLst>
            </a:custGeom>
            <a:blipFill>
              <a:blip r:embed="rId2"/>
              <a:stretch>
                <a:fillRect l="-11395" r="-11395"/>
              </a:stretch>
            </a:blipFill>
          </p:spPr>
        </p:sp>
      </p:grpSp>
      <p:grpSp>
        <p:nvGrpSpPr>
          <p:cNvPr id="15" name="Group 15"/>
          <p:cNvGrpSpPr>
            <a:grpSpLocks noChangeAspect="1"/>
          </p:cNvGrpSpPr>
          <p:nvPr/>
        </p:nvGrpSpPr>
        <p:grpSpPr>
          <a:xfrm>
            <a:off x="2450516" y="6105608"/>
            <a:ext cx="7629654" cy="5246370"/>
            <a:chOff x="0" y="0"/>
            <a:chExt cx="6159500" cy="423545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159500" cy="4235450"/>
            </a:xfrm>
            <a:custGeom>
              <a:avLst/>
              <a:gdLst/>
              <a:ahLst/>
              <a:cxnLst/>
              <a:rect l="l" t="t" r="r" b="b"/>
              <a:pathLst>
                <a:path w="6159500" h="4235450">
                  <a:moveTo>
                    <a:pt x="6159500" y="4235450"/>
                  </a:moveTo>
                  <a:lnTo>
                    <a:pt x="0" y="3696970"/>
                  </a:lnTo>
                  <a:lnTo>
                    <a:pt x="0" y="0"/>
                  </a:lnTo>
                  <a:lnTo>
                    <a:pt x="6159500" y="538480"/>
                  </a:lnTo>
                  <a:close/>
                </a:path>
              </a:pathLst>
            </a:custGeom>
            <a:blipFill>
              <a:blip r:embed="rId3"/>
              <a:stretch>
                <a:fillRect l="-8076" r="-8076"/>
              </a:stretch>
            </a:blipFill>
          </p:spPr>
        </p:sp>
      </p:grpSp>
      <p:sp>
        <p:nvSpPr>
          <p:cNvPr id="17" name="Freeform 17"/>
          <p:cNvSpPr/>
          <p:nvPr/>
        </p:nvSpPr>
        <p:spPr>
          <a:xfrm>
            <a:off x="316879" y="245712"/>
            <a:ext cx="711821" cy="711821"/>
          </a:xfrm>
          <a:custGeom>
            <a:avLst/>
            <a:gdLst/>
            <a:ahLst/>
            <a:cxnLst/>
            <a:rect l="l" t="t" r="r" b="b"/>
            <a:pathLst>
              <a:path w="711821" h="711821">
                <a:moveTo>
                  <a:pt x="0" y="0"/>
                </a:moveTo>
                <a:lnTo>
                  <a:pt x="711821" y="0"/>
                </a:lnTo>
                <a:lnTo>
                  <a:pt x="711821" y="711822"/>
                </a:lnTo>
                <a:lnTo>
                  <a:pt x="0" y="7118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1229608" y="448746"/>
            <a:ext cx="1220908" cy="302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UTOPIA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5940842" y="524666"/>
            <a:ext cx="978460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Contact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4385046" y="524666"/>
            <a:ext cx="1060497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About Us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3154289" y="524666"/>
            <a:ext cx="735456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Photo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1898530" y="524666"/>
            <a:ext cx="809760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Home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7368770" y="9638067"/>
            <a:ext cx="809760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02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1524456" y="2270956"/>
            <a:ext cx="4304769" cy="1869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69"/>
              </a:lnSpc>
            </a:pPr>
            <a:r>
              <a:rPr lang="en-US" sz="6947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WELCOME TO UTOPIA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1524456" y="4746331"/>
            <a:ext cx="5192728" cy="27158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Welcome to your gym's digital hub! Our website simplifies daily tasks, from managing memberships and scheduling classes to communicating with members and analyzing your business performance.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endParaRPr lang="en-US" sz="2199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81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93116" y="572626"/>
            <a:ext cx="397367" cy="28996"/>
            <a:chOff x="0" y="0"/>
            <a:chExt cx="128243" cy="935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7D7F89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293116" y="664730"/>
            <a:ext cx="397367" cy="28996"/>
            <a:chOff x="0" y="0"/>
            <a:chExt cx="128243" cy="935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7D7F89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7259300" y="9258300"/>
            <a:ext cx="1028700" cy="1028700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7D7F89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3079621" y="4441976"/>
            <a:ext cx="11091039" cy="5224666"/>
            <a:chOff x="0" y="0"/>
            <a:chExt cx="14788052" cy="6966221"/>
          </a:xfrm>
        </p:grpSpPr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2"/>
            <a:srcRect t="543" b="543"/>
            <a:stretch>
              <a:fillRect/>
            </a:stretch>
          </p:blipFill>
          <p:spPr>
            <a:xfrm>
              <a:off x="0" y="0"/>
              <a:ext cx="14788052" cy="6966221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0" y="9210675"/>
            <a:ext cx="47625" cy="47625"/>
            <a:chOff x="0" y="0"/>
            <a:chExt cx="63500" cy="63500"/>
          </a:xfrm>
        </p:grpSpPr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/>
            <a:srcRect l="30514" r="30514"/>
            <a:stretch>
              <a:fillRect/>
            </a:stretch>
          </p:blipFill>
          <p:spPr>
            <a:xfrm>
              <a:off x="0" y="0"/>
              <a:ext cx="63500" cy="63500"/>
            </a:xfrm>
            <a:prstGeom prst="rect">
              <a:avLst/>
            </a:prstGeom>
          </p:spPr>
        </p:pic>
      </p:grpSp>
      <p:sp>
        <p:nvSpPr>
          <p:cNvPr id="15" name="Freeform 15"/>
          <p:cNvSpPr/>
          <p:nvPr/>
        </p:nvSpPr>
        <p:spPr>
          <a:xfrm>
            <a:off x="174002" y="174002"/>
            <a:ext cx="854698" cy="854698"/>
          </a:xfrm>
          <a:custGeom>
            <a:avLst/>
            <a:gdLst/>
            <a:ahLst/>
            <a:cxnLst/>
            <a:rect l="l" t="t" r="r" b="b"/>
            <a:pathLst>
              <a:path w="854698" h="854698">
                <a:moveTo>
                  <a:pt x="0" y="0"/>
                </a:moveTo>
                <a:lnTo>
                  <a:pt x="854698" y="0"/>
                </a:lnTo>
                <a:lnTo>
                  <a:pt x="854698" y="854698"/>
                </a:lnTo>
                <a:lnTo>
                  <a:pt x="0" y="85469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1229608" y="448746"/>
            <a:ext cx="1220908" cy="302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UTOPIA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5940842" y="524666"/>
            <a:ext cx="978460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Contact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4385046" y="524666"/>
            <a:ext cx="1060497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About Us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3154289" y="524666"/>
            <a:ext cx="735456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Photo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1898530" y="524666"/>
            <a:ext cx="809760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Home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7368770" y="9638067"/>
            <a:ext cx="809760" cy="240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03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739801" y="1520201"/>
            <a:ext cx="5777705" cy="10308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69"/>
              </a:lnSpc>
            </a:pPr>
            <a:r>
              <a:rPr lang="en-US" sz="6947" dirty="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ABOUT OUR SITE 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8625140" y="1988024"/>
            <a:ext cx="6546780" cy="2405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80671" lvl="1" indent="-140336" algn="just">
              <a:lnSpc>
                <a:spcPts val="1820"/>
              </a:lnSpc>
              <a:buFont typeface="Arial"/>
              <a:buChar char="•"/>
            </a:pPr>
            <a:r>
              <a:rPr lang="en-US" sz="13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Improve efficiency: By automating tasks like membership management, billing, and scheduling, the website saves time and reduces administrative overhead for gym staff. </a:t>
            </a:r>
          </a:p>
          <a:p>
            <a:pPr marL="323850" lvl="1" indent="-161925" algn="just">
              <a:lnSpc>
                <a:spcPts val="2100"/>
              </a:lnSpc>
              <a:buFont typeface="Arial"/>
              <a:buChar char="•"/>
            </a:pPr>
            <a:r>
              <a:rPr lang="en-US" sz="15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Enhance member experience: Providing members with online access to manage their memberships, book classes, and communicate with the gym improves convenience and satisfaction. </a:t>
            </a:r>
          </a:p>
          <a:p>
            <a:pPr marL="280671" lvl="1" indent="-140336" algn="just">
              <a:lnSpc>
                <a:spcPts val="1820"/>
              </a:lnSpc>
              <a:buFont typeface="Arial"/>
              <a:buChar char="•"/>
            </a:pPr>
            <a:r>
              <a:rPr lang="en-US" sz="13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Increase revenue: By optimizing operations, improving member retention, and facilitating marketing efforts, the website can contribute to increased revenue for the gym. </a:t>
            </a:r>
          </a:p>
          <a:p>
            <a:pPr algn="just">
              <a:lnSpc>
                <a:spcPts val="1820"/>
              </a:lnSpc>
              <a:spcBef>
                <a:spcPct val="0"/>
              </a:spcBef>
            </a:pPr>
            <a:endParaRPr lang="en-US" sz="1300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8898763" y="1472576"/>
            <a:ext cx="2378606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60"/>
              </a:lnSpc>
              <a:spcBef>
                <a:spcPct val="0"/>
              </a:spcBef>
            </a:pPr>
            <a:r>
              <a:rPr lang="en-US" sz="14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About UTOPIA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81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93116" y="572626"/>
            <a:ext cx="397367" cy="28996"/>
            <a:chOff x="0" y="0"/>
            <a:chExt cx="128243" cy="935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7D7F89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293116" y="664730"/>
            <a:ext cx="397367" cy="28996"/>
            <a:chOff x="0" y="0"/>
            <a:chExt cx="128243" cy="935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7D7F89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7259300" y="9258300"/>
            <a:ext cx="1028700" cy="1028700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7D7F89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114054" y="175853"/>
            <a:ext cx="852847" cy="852847"/>
          </a:xfrm>
          <a:custGeom>
            <a:avLst/>
            <a:gdLst/>
            <a:ahLst/>
            <a:cxnLst/>
            <a:rect l="l" t="t" r="r" b="b"/>
            <a:pathLst>
              <a:path w="852847" h="852847">
                <a:moveTo>
                  <a:pt x="0" y="0"/>
                </a:moveTo>
                <a:lnTo>
                  <a:pt x="852847" y="0"/>
                </a:lnTo>
                <a:lnTo>
                  <a:pt x="852847" y="852847"/>
                </a:lnTo>
                <a:lnTo>
                  <a:pt x="0" y="85284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840062" y="3014124"/>
            <a:ext cx="14421982" cy="6652519"/>
          </a:xfrm>
          <a:custGeom>
            <a:avLst/>
            <a:gdLst/>
            <a:ahLst/>
            <a:cxnLst/>
            <a:rect l="l" t="t" r="r" b="b"/>
            <a:pathLst>
              <a:path w="14421982" h="6652519">
                <a:moveTo>
                  <a:pt x="0" y="0"/>
                </a:moveTo>
                <a:lnTo>
                  <a:pt x="14421982" y="0"/>
                </a:lnTo>
                <a:lnTo>
                  <a:pt x="14421982" y="6652518"/>
                </a:lnTo>
                <a:lnTo>
                  <a:pt x="0" y="665251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b="-4601"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229608" y="448746"/>
            <a:ext cx="1220908" cy="302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UTOPIA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5940842" y="524666"/>
            <a:ext cx="978460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Contact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4385046" y="524666"/>
            <a:ext cx="1060497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About Us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3154289" y="524666"/>
            <a:ext cx="735456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Photo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1898530" y="524666"/>
            <a:ext cx="809760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Home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7368770" y="9638067"/>
            <a:ext cx="809760" cy="240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04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5663274" y="945004"/>
            <a:ext cx="5491301" cy="1869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69"/>
              </a:lnSpc>
            </a:pPr>
            <a:r>
              <a:rPr lang="en-US" sz="6947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WHAT OUR SITE PROVIDES 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81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93116" y="572626"/>
            <a:ext cx="397367" cy="28996"/>
            <a:chOff x="0" y="0"/>
            <a:chExt cx="128243" cy="935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7D7F89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293116" y="664730"/>
            <a:ext cx="397367" cy="28996"/>
            <a:chOff x="0" y="0"/>
            <a:chExt cx="128243" cy="935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7D7F89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7259300" y="9258300"/>
            <a:ext cx="1028700" cy="1028700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7D7F89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8880697" y="1028700"/>
            <a:ext cx="4468033" cy="4516619"/>
            <a:chOff x="0" y="0"/>
            <a:chExt cx="5956300" cy="602107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956300" cy="6021070"/>
            </a:xfrm>
            <a:custGeom>
              <a:avLst/>
              <a:gdLst/>
              <a:ahLst/>
              <a:cxnLst/>
              <a:rect l="l" t="t" r="r" b="b"/>
              <a:pathLst>
                <a:path w="5956300" h="6021070">
                  <a:moveTo>
                    <a:pt x="0" y="6021070"/>
                  </a:moveTo>
                  <a:lnTo>
                    <a:pt x="692150" y="0"/>
                  </a:lnTo>
                  <a:lnTo>
                    <a:pt x="5956300" y="0"/>
                  </a:lnTo>
                  <a:lnTo>
                    <a:pt x="5264150" y="6021070"/>
                  </a:lnTo>
                  <a:close/>
                </a:path>
              </a:pathLst>
            </a:custGeom>
            <a:blipFill>
              <a:blip r:embed="rId2"/>
              <a:stretch>
                <a:fillRect l="-2464" r="-49166"/>
              </a:stretch>
            </a:blipFill>
          </p:spPr>
        </p:sp>
      </p:grpSp>
      <p:grpSp>
        <p:nvGrpSpPr>
          <p:cNvPr id="13" name="Group 13"/>
          <p:cNvGrpSpPr>
            <a:grpSpLocks noChangeAspect="1"/>
          </p:cNvGrpSpPr>
          <p:nvPr/>
        </p:nvGrpSpPr>
        <p:grpSpPr>
          <a:xfrm>
            <a:off x="12791267" y="3287010"/>
            <a:ext cx="4468033" cy="4516619"/>
            <a:chOff x="0" y="0"/>
            <a:chExt cx="5956300" cy="602107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5956300" cy="6021070"/>
            </a:xfrm>
            <a:custGeom>
              <a:avLst/>
              <a:gdLst/>
              <a:ahLst/>
              <a:cxnLst/>
              <a:rect l="l" t="t" r="r" b="b"/>
              <a:pathLst>
                <a:path w="5956300" h="6021070">
                  <a:moveTo>
                    <a:pt x="0" y="6021070"/>
                  </a:moveTo>
                  <a:lnTo>
                    <a:pt x="692150" y="0"/>
                  </a:lnTo>
                  <a:lnTo>
                    <a:pt x="5956300" y="0"/>
                  </a:lnTo>
                  <a:lnTo>
                    <a:pt x="5264150" y="6021070"/>
                  </a:lnTo>
                  <a:close/>
                </a:path>
              </a:pathLst>
            </a:custGeom>
            <a:blipFill>
              <a:blip r:embed="rId3"/>
              <a:stretch>
                <a:fillRect l="-29936" r="-21694"/>
              </a:stretch>
            </a:blipFill>
          </p:spPr>
        </p:sp>
      </p:grpSp>
      <p:grpSp>
        <p:nvGrpSpPr>
          <p:cNvPr id="15" name="Group 15"/>
          <p:cNvGrpSpPr>
            <a:grpSpLocks noChangeAspect="1"/>
          </p:cNvGrpSpPr>
          <p:nvPr/>
        </p:nvGrpSpPr>
        <p:grpSpPr>
          <a:xfrm>
            <a:off x="8332528" y="5770381"/>
            <a:ext cx="4468033" cy="4516619"/>
            <a:chOff x="0" y="0"/>
            <a:chExt cx="5956300" cy="602107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5956300" cy="6021070"/>
            </a:xfrm>
            <a:custGeom>
              <a:avLst/>
              <a:gdLst/>
              <a:ahLst/>
              <a:cxnLst/>
              <a:rect l="l" t="t" r="r" b="b"/>
              <a:pathLst>
                <a:path w="5956300" h="6021070">
                  <a:moveTo>
                    <a:pt x="0" y="6021070"/>
                  </a:moveTo>
                  <a:lnTo>
                    <a:pt x="692150" y="0"/>
                  </a:lnTo>
                  <a:lnTo>
                    <a:pt x="5956300" y="0"/>
                  </a:lnTo>
                  <a:lnTo>
                    <a:pt x="5264150" y="6021070"/>
                  </a:lnTo>
                  <a:close/>
                </a:path>
              </a:pathLst>
            </a:custGeom>
            <a:blipFill>
              <a:blip r:embed="rId4"/>
              <a:stretch>
                <a:fillRect l="-14874" r="-36851"/>
              </a:stretch>
            </a:blipFill>
          </p:spPr>
        </p:sp>
      </p:grpSp>
      <p:grpSp>
        <p:nvGrpSpPr>
          <p:cNvPr id="17" name="Group 17"/>
          <p:cNvGrpSpPr/>
          <p:nvPr/>
        </p:nvGrpSpPr>
        <p:grpSpPr>
          <a:xfrm>
            <a:off x="1853930" y="4184526"/>
            <a:ext cx="807124" cy="807124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7D7F89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853930" y="7400067"/>
            <a:ext cx="807124" cy="807124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7D7F89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3" name="Freeform 23"/>
          <p:cNvSpPr/>
          <p:nvPr/>
        </p:nvSpPr>
        <p:spPr>
          <a:xfrm>
            <a:off x="224818" y="262788"/>
            <a:ext cx="803882" cy="803882"/>
          </a:xfrm>
          <a:custGeom>
            <a:avLst/>
            <a:gdLst/>
            <a:ahLst/>
            <a:cxnLst/>
            <a:rect l="l" t="t" r="r" b="b"/>
            <a:pathLst>
              <a:path w="803882" h="803882">
                <a:moveTo>
                  <a:pt x="0" y="0"/>
                </a:moveTo>
                <a:lnTo>
                  <a:pt x="803882" y="0"/>
                </a:lnTo>
                <a:lnTo>
                  <a:pt x="803882" y="803883"/>
                </a:lnTo>
                <a:lnTo>
                  <a:pt x="0" y="80388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24" name="TextBox 24"/>
          <p:cNvSpPr txBox="1"/>
          <p:nvPr/>
        </p:nvSpPr>
        <p:spPr>
          <a:xfrm>
            <a:off x="1229608" y="448746"/>
            <a:ext cx="1220908" cy="302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UTOPIA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5940842" y="524666"/>
            <a:ext cx="978460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Contact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4385046" y="524666"/>
            <a:ext cx="1060497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About Us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3154289" y="524666"/>
            <a:ext cx="735456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Photo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1898530" y="524666"/>
            <a:ext cx="809760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Home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7368770" y="9638067"/>
            <a:ext cx="809760" cy="240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05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840062" y="2281099"/>
            <a:ext cx="5777705" cy="10308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69"/>
              </a:lnSpc>
            </a:pPr>
            <a:r>
              <a:rPr lang="en-US" sz="6947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OUR VISION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981427" y="4383270"/>
            <a:ext cx="552131" cy="3715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96"/>
              </a:lnSpc>
              <a:spcBef>
                <a:spcPct val="0"/>
              </a:spcBef>
            </a:pPr>
            <a:r>
              <a:rPr lang="en-US" sz="2212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01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3064778" y="4155951"/>
            <a:ext cx="4921378" cy="3077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17091" lvl="1" indent="-158546" algn="l">
              <a:lnSpc>
                <a:spcPts val="2056"/>
              </a:lnSpc>
              <a:buFont typeface="Arial"/>
              <a:buChar char="•"/>
            </a:pPr>
            <a:r>
              <a:rPr lang="en-US" sz="1468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Membership Management:we provided a sign up and log in page to help with making a membership in the gym</a:t>
            </a:r>
          </a:p>
          <a:p>
            <a:pPr marL="317091" lvl="1" indent="-158546" algn="l">
              <a:lnSpc>
                <a:spcPts val="2056"/>
              </a:lnSpc>
              <a:buFont typeface="Arial"/>
              <a:buChar char="•"/>
            </a:pPr>
            <a:r>
              <a:rPr lang="en-US" sz="1468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Class Scheduling and Booking: we provided a page that has all the trainers and a form to fill to choose the trainers after submitting it</a:t>
            </a:r>
          </a:p>
          <a:p>
            <a:pPr marL="317091" lvl="1" indent="-158546" algn="l">
              <a:lnSpc>
                <a:spcPts val="2056"/>
              </a:lnSpc>
              <a:buFont typeface="Arial"/>
              <a:buChar char="•"/>
            </a:pPr>
            <a:r>
              <a:rPr lang="en-US" sz="1468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Billing and Payment Processing: we made a cart on the side of the web page to add up all the fees at the end</a:t>
            </a:r>
          </a:p>
          <a:p>
            <a:pPr marL="317091" lvl="1" indent="-158546" algn="l">
              <a:lnSpc>
                <a:spcPts val="2056"/>
              </a:lnSpc>
              <a:buFont typeface="Arial"/>
              <a:buChar char="•"/>
            </a:pPr>
            <a:r>
              <a:rPr lang="en-US" sz="1468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Communication and Marketing: zoom meetings as lessons for people that can’t go to the gym</a:t>
            </a:r>
          </a:p>
          <a:p>
            <a:pPr algn="l">
              <a:lnSpc>
                <a:spcPts val="2056"/>
              </a:lnSpc>
              <a:spcBef>
                <a:spcPct val="0"/>
              </a:spcBef>
            </a:pPr>
            <a:endParaRPr lang="en-US" sz="1468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1981427" y="7598811"/>
            <a:ext cx="552131" cy="3715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96"/>
              </a:lnSpc>
              <a:spcBef>
                <a:spcPct val="0"/>
              </a:spcBef>
            </a:pPr>
            <a:r>
              <a:rPr lang="en-US" sz="2212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02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3064778" y="7368172"/>
            <a:ext cx="3839921" cy="925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19"/>
              </a:lnSpc>
            </a:pPr>
            <a:r>
              <a:rPr lang="en-US" sz="17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what sources did we use?</a:t>
            </a:r>
          </a:p>
          <a:p>
            <a:pPr marL="388618" lvl="1" indent="-194309" algn="l">
              <a:lnSpc>
                <a:spcPts val="2519"/>
              </a:lnSpc>
              <a:buAutoNum type="arabicPeriod"/>
            </a:pPr>
            <a:r>
              <a:rPr lang="en-US" sz="17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w3schools</a:t>
            </a:r>
          </a:p>
          <a:p>
            <a:pPr marL="388618" lvl="1" indent="-194309" algn="l">
              <a:lnSpc>
                <a:spcPts val="2519"/>
              </a:lnSpc>
              <a:spcBef>
                <a:spcPct val="0"/>
              </a:spcBef>
              <a:buAutoNum type="arabicPeriod"/>
            </a:pPr>
            <a:r>
              <a:rPr lang="en-US" sz="17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Gemini ai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93116" y="572626"/>
            <a:ext cx="397367" cy="28996"/>
            <a:chOff x="0" y="0"/>
            <a:chExt cx="128243" cy="935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7D7F89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293116" y="664730"/>
            <a:ext cx="397367" cy="28996"/>
            <a:chOff x="0" y="0"/>
            <a:chExt cx="128243" cy="935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7D7F89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7259300" y="9258300"/>
            <a:ext cx="1028700" cy="1028700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7D7F89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1251370" y="3749249"/>
            <a:ext cx="807124" cy="807124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7D7F89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1237502" y="5415500"/>
            <a:ext cx="807124" cy="807124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7D7F89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1223634" y="7081752"/>
            <a:ext cx="807124" cy="807124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7D7F89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0" name="Freeform 20"/>
          <p:cNvSpPr/>
          <p:nvPr/>
        </p:nvSpPr>
        <p:spPr>
          <a:xfrm>
            <a:off x="118182" y="146364"/>
            <a:ext cx="882336" cy="882336"/>
          </a:xfrm>
          <a:custGeom>
            <a:avLst/>
            <a:gdLst/>
            <a:ahLst/>
            <a:cxnLst/>
            <a:rect l="l" t="t" r="r" b="b"/>
            <a:pathLst>
              <a:path w="882336" h="882336">
                <a:moveTo>
                  <a:pt x="0" y="0"/>
                </a:moveTo>
                <a:lnTo>
                  <a:pt x="882336" y="0"/>
                </a:lnTo>
                <a:lnTo>
                  <a:pt x="882336" y="882336"/>
                </a:lnTo>
                <a:lnTo>
                  <a:pt x="0" y="8823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3461919" y="3760388"/>
            <a:ext cx="5314182" cy="3321364"/>
          </a:xfrm>
          <a:custGeom>
            <a:avLst/>
            <a:gdLst/>
            <a:ahLst/>
            <a:cxnLst/>
            <a:rect l="l" t="t" r="r" b="b"/>
            <a:pathLst>
              <a:path w="5314182" h="3321364">
                <a:moveTo>
                  <a:pt x="0" y="0"/>
                </a:moveTo>
                <a:lnTo>
                  <a:pt x="5314182" y="0"/>
                </a:lnTo>
                <a:lnTo>
                  <a:pt x="5314182" y="3321364"/>
                </a:lnTo>
                <a:lnTo>
                  <a:pt x="0" y="33213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3461919" y="7781342"/>
            <a:ext cx="5314182" cy="2097316"/>
          </a:xfrm>
          <a:custGeom>
            <a:avLst/>
            <a:gdLst/>
            <a:ahLst/>
            <a:cxnLst/>
            <a:rect l="l" t="t" r="r" b="b"/>
            <a:pathLst>
              <a:path w="5314182" h="2097316">
                <a:moveTo>
                  <a:pt x="0" y="0"/>
                </a:moveTo>
                <a:lnTo>
                  <a:pt x="5314182" y="0"/>
                </a:lnTo>
                <a:lnTo>
                  <a:pt x="5314182" y="2097316"/>
                </a:lnTo>
                <a:lnTo>
                  <a:pt x="0" y="20973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3296" b="-55066"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3461919" y="397381"/>
            <a:ext cx="4716230" cy="3224303"/>
          </a:xfrm>
          <a:custGeom>
            <a:avLst/>
            <a:gdLst/>
            <a:ahLst/>
            <a:cxnLst/>
            <a:rect l="l" t="t" r="r" b="b"/>
            <a:pathLst>
              <a:path w="4716230" h="3224303">
                <a:moveTo>
                  <a:pt x="0" y="0"/>
                </a:moveTo>
                <a:lnTo>
                  <a:pt x="4716230" y="0"/>
                </a:lnTo>
                <a:lnTo>
                  <a:pt x="4716230" y="3224304"/>
                </a:lnTo>
                <a:lnTo>
                  <a:pt x="0" y="322430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49969" b="-22877"/>
            </a:stretch>
          </a:blipFill>
        </p:spPr>
      </p:sp>
      <p:sp>
        <p:nvSpPr>
          <p:cNvPr id="24" name="TextBox 24"/>
          <p:cNvSpPr txBox="1"/>
          <p:nvPr/>
        </p:nvSpPr>
        <p:spPr>
          <a:xfrm>
            <a:off x="1229608" y="448746"/>
            <a:ext cx="1220908" cy="302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UTOPIA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5940842" y="524666"/>
            <a:ext cx="978460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Contact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4385046" y="524666"/>
            <a:ext cx="1060497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About Us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3154289" y="524666"/>
            <a:ext cx="735456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Photo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1898530" y="524666"/>
            <a:ext cx="809760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Home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7368770" y="9638067"/>
            <a:ext cx="809760" cy="240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06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1237502" y="2217298"/>
            <a:ext cx="5491301" cy="10307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69"/>
              </a:lnSpc>
            </a:pPr>
            <a:r>
              <a:rPr lang="en-US" sz="6947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GYM MISSION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1378866" y="3947993"/>
            <a:ext cx="552131" cy="3715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96"/>
              </a:lnSpc>
              <a:spcBef>
                <a:spcPct val="0"/>
              </a:spcBef>
            </a:pPr>
            <a:r>
              <a:rPr lang="en-US" sz="2212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01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2462218" y="3701624"/>
            <a:ext cx="3839921" cy="1323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make gym booking easier and faster by providing images and enough information about the gym on the site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1364998" y="5614244"/>
            <a:ext cx="552131" cy="3715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96"/>
              </a:lnSpc>
              <a:spcBef>
                <a:spcPct val="0"/>
              </a:spcBef>
            </a:pPr>
            <a:r>
              <a:rPr lang="en-US" sz="2212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02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2448350" y="5367875"/>
            <a:ext cx="3839921" cy="989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make accessing your gym information safer and more secure 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1351130" y="7280496"/>
            <a:ext cx="552131" cy="3715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96"/>
              </a:lnSpc>
              <a:spcBef>
                <a:spcPct val="0"/>
              </a:spcBef>
            </a:pPr>
            <a:r>
              <a:rPr lang="en-US" sz="2212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03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2434482" y="7034127"/>
            <a:ext cx="3839921" cy="989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giving you a gym experience at home if you are not able to go to the locations themselves </a:t>
            </a:r>
          </a:p>
        </p:txBody>
      </p:sp>
      <p:sp>
        <p:nvSpPr>
          <p:cNvPr id="37" name="TextBox 37"/>
          <p:cNvSpPr txBox="1"/>
          <p:nvPr/>
        </p:nvSpPr>
        <p:spPr>
          <a:xfrm rot="-5400000">
            <a:off x="-1679912" y="4189806"/>
            <a:ext cx="8128120" cy="19073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357"/>
              </a:lnSpc>
            </a:pPr>
            <a:r>
              <a:rPr lang="en-US" sz="12872">
                <a:solidFill>
                  <a:srgbClr val="2D2B2B"/>
                </a:solidFill>
                <a:latin typeface="Impact"/>
                <a:ea typeface="Impact"/>
                <a:cs typeface="Impact"/>
                <a:sym typeface="Impact"/>
              </a:rPr>
              <a:t>UTOPIA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81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93116" y="572626"/>
            <a:ext cx="397367" cy="28996"/>
            <a:chOff x="0" y="0"/>
            <a:chExt cx="128243" cy="935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7D7F89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293116" y="664730"/>
            <a:ext cx="397367" cy="28996"/>
            <a:chOff x="0" y="0"/>
            <a:chExt cx="128243" cy="935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7D7F89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7259300" y="9258300"/>
            <a:ext cx="1028700" cy="1028700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7D7F89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211488" y="256124"/>
            <a:ext cx="817212" cy="817212"/>
          </a:xfrm>
          <a:custGeom>
            <a:avLst/>
            <a:gdLst/>
            <a:ahLst/>
            <a:cxnLst/>
            <a:rect l="l" t="t" r="r" b="b"/>
            <a:pathLst>
              <a:path w="817212" h="817212">
                <a:moveTo>
                  <a:pt x="0" y="0"/>
                </a:moveTo>
                <a:lnTo>
                  <a:pt x="817212" y="0"/>
                </a:lnTo>
                <a:lnTo>
                  <a:pt x="817212" y="817211"/>
                </a:lnTo>
                <a:lnTo>
                  <a:pt x="0" y="81721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619442" y="3950718"/>
            <a:ext cx="5596221" cy="3497638"/>
          </a:xfrm>
          <a:custGeom>
            <a:avLst/>
            <a:gdLst/>
            <a:ahLst/>
            <a:cxnLst/>
            <a:rect l="l" t="t" r="r" b="b"/>
            <a:pathLst>
              <a:path w="5596221" h="3497638">
                <a:moveTo>
                  <a:pt x="0" y="0"/>
                </a:moveTo>
                <a:lnTo>
                  <a:pt x="5596221" y="0"/>
                </a:lnTo>
                <a:lnTo>
                  <a:pt x="5596221" y="3497638"/>
                </a:lnTo>
                <a:lnTo>
                  <a:pt x="0" y="34976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6615713" y="3890120"/>
            <a:ext cx="5693178" cy="3558237"/>
          </a:xfrm>
          <a:custGeom>
            <a:avLst/>
            <a:gdLst/>
            <a:ahLst/>
            <a:cxnLst/>
            <a:rect l="l" t="t" r="r" b="b"/>
            <a:pathLst>
              <a:path w="5693178" h="3558237">
                <a:moveTo>
                  <a:pt x="0" y="0"/>
                </a:moveTo>
                <a:lnTo>
                  <a:pt x="5693179" y="0"/>
                </a:lnTo>
                <a:lnTo>
                  <a:pt x="5693179" y="3558236"/>
                </a:lnTo>
                <a:lnTo>
                  <a:pt x="0" y="355823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2708290" y="4056258"/>
            <a:ext cx="5427357" cy="3392098"/>
          </a:xfrm>
          <a:custGeom>
            <a:avLst/>
            <a:gdLst/>
            <a:ahLst/>
            <a:cxnLst/>
            <a:rect l="l" t="t" r="r" b="b"/>
            <a:pathLst>
              <a:path w="5427357" h="3392098">
                <a:moveTo>
                  <a:pt x="0" y="0"/>
                </a:moveTo>
                <a:lnTo>
                  <a:pt x="5427357" y="0"/>
                </a:lnTo>
                <a:lnTo>
                  <a:pt x="5427357" y="3392098"/>
                </a:lnTo>
                <a:lnTo>
                  <a:pt x="0" y="339209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1229608" y="448746"/>
            <a:ext cx="1220908" cy="302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UTOPIA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5940842" y="524666"/>
            <a:ext cx="978460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Contact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4385046" y="524666"/>
            <a:ext cx="1060497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About Us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3154289" y="524666"/>
            <a:ext cx="735456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Photo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1898530" y="524666"/>
            <a:ext cx="809760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Home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7368770" y="9638067"/>
            <a:ext cx="809760" cy="240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07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4786963" y="1886191"/>
            <a:ext cx="8714074" cy="10307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69"/>
              </a:lnSpc>
            </a:pPr>
            <a:r>
              <a:rPr lang="en-US" sz="6947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MEET OUR TRAINER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81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93116" y="572626"/>
            <a:ext cx="397367" cy="28996"/>
            <a:chOff x="0" y="0"/>
            <a:chExt cx="128243" cy="935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7D7F89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293116" y="664730"/>
            <a:ext cx="397367" cy="28996"/>
            <a:chOff x="0" y="0"/>
            <a:chExt cx="128243" cy="935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7D7F89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7259300" y="9258300"/>
            <a:ext cx="1028700" cy="1028700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7D7F89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94966" y="194131"/>
            <a:ext cx="834569" cy="834569"/>
          </a:xfrm>
          <a:custGeom>
            <a:avLst/>
            <a:gdLst/>
            <a:ahLst/>
            <a:cxnLst/>
            <a:rect l="l" t="t" r="r" b="b"/>
            <a:pathLst>
              <a:path w="834569" h="834569">
                <a:moveTo>
                  <a:pt x="0" y="0"/>
                </a:moveTo>
                <a:lnTo>
                  <a:pt x="834569" y="0"/>
                </a:lnTo>
                <a:lnTo>
                  <a:pt x="834569" y="834569"/>
                </a:lnTo>
                <a:lnTo>
                  <a:pt x="0" y="83456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826047" y="1280517"/>
            <a:ext cx="7843621" cy="3862983"/>
          </a:xfrm>
          <a:custGeom>
            <a:avLst/>
            <a:gdLst/>
            <a:ahLst/>
            <a:cxnLst/>
            <a:rect l="l" t="t" r="r" b="b"/>
            <a:pathLst>
              <a:path w="7843621" h="3862983">
                <a:moveTo>
                  <a:pt x="0" y="0"/>
                </a:moveTo>
                <a:lnTo>
                  <a:pt x="7843621" y="0"/>
                </a:lnTo>
                <a:lnTo>
                  <a:pt x="7843621" y="3862983"/>
                </a:lnTo>
                <a:lnTo>
                  <a:pt x="0" y="386298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9302923" y="4201458"/>
            <a:ext cx="7990193" cy="3855268"/>
          </a:xfrm>
          <a:custGeom>
            <a:avLst/>
            <a:gdLst/>
            <a:ahLst/>
            <a:cxnLst/>
            <a:rect l="l" t="t" r="r" b="b"/>
            <a:pathLst>
              <a:path w="7990193" h="3855268">
                <a:moveTo>
                  <a:pt x="0" y="0"/>
                </a:moveTo>
                <a:lnTo>
                  <a:pt x="7990193" y="0"/>
                </a:lnTo>
                <a:lnTo>
                  <a:pt x="7990193" y="3855268"/>
                </a:lnTo>
                <a:lnTo>
                  <a:pt x="0" y="385526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840062" y="5890844"/>
            <a:ext cx="7052264" cy="3367456"/>
          </a:xfrm>
          <a:custGeom>
            <a:avLst/>
            <a:gdLst/>
            <a:ahLst/>
            <a:cxnLst/>
            <a:rect l="l" t="t" r="r" b="b"/>
            <a:pathLst>
              <a:path w="7052264" h="3367456">
                <a:moveTo>
                  <a:pt x="0" y="0"/>
                </a:moveTo>
                <a:lnTo>
                  <a:pt x="7052264" y="0"/>
                </a:lnTo>
                <a:lnTo>
                  <a:pt x="7052264" y="3367456"/>
                </a:lnTo>
                <a:lnTo>
                  <a:pt x="0" y="336745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1229608" y="448746"/>
            <a:ext cx="1220908" cy="302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UTOPIA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5940842" y="524666"/>
            <a:ext cx="978460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Contact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4385046" y="524666"/>
            <a:ext cx="1060497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About Us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3154289" y="524666"/>
            <a:ext cx="735456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Photo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1898530" y="524666"/>
            <a:ext cx="809760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Home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7368770" y="9638067"/>
            <a:ext cx="809760" cy="240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08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9945711" y="2023387"/>
            <a:ext cx="5872147" cy="10308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69"/>
              </a:lnSpc>
            </a:pPr>
            <a:r>
              <a:rPr lang="en-US" sz="6947" dirty="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OUR LOCATIONS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81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F48A926-F0C6-286F-5D95-D2BE4762EE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DCB17F92-8FCE-8904-57E6-A29104A73D30}"/>
              </a:ext>
            </a:extLst>
          </p:cNvPr>
          <p:cNvGrpSpPr/>
          <p:nvPr/>
        </p:nvGrpSpPr>
        <p:grpSpPr>
          <a:xfrm>
            <a:off x="17293116" y="572626"/>
            <a:ext cx="397367" cy="28996"/>
            <a:chOff x="0" y="0"/>
            <a:chExt cx="128243" cy="9358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74E74F5B-E45D-4959-5D2C-996ECA28D890}"/>
                </a:ext>
              </a:extLst>
            </p:cNvPr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7D7F89"/>
            </a:soli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8347D1B6-3189-5B04-A789-DC07A601933A}"/>
                </a:ext>
              </a:extLst>
            </p:cNvPr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77D106A1-1BC5-A239-1E1D-FF0C321EADC0}"/>
              </a:ext>
            </a:extLst>
          </p:cNvPr>
          <p:cNvGrpSpPr/>
          <p:nvPr/>
        </p:nvGrpSpPr>
        <p:grpSpPr>
          <a:xfrm>
            <a:off x="17259300" y="9258300"/>
            <a:ext cx="1028700" cy="1028700"/>
            <a:chOff x="0" y="0"/>
            <a:chExt cx="812800" cy="812800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7F48496B-AB9C-9929-16D7-931C4B618AFB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7D7F89"/>
            </a:solidFill>
          </p:spPr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78D5D871-6C9A-F986-190D-5B0CD46A1122}"/>
                </a:ext>
              </a:extLst>
            </p:cNvPr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" name="Group 13">
            <a:extLst>
              <a:ext uri="{FF2B5EF4-FFF2-40B4-BE49-F238E27FC236}">
                <a16:creationId xmlns:a16="http://schemas.microsoft.com/office/drawing/2014/main" id="{17A8A200-C440-B840-7F9F-7B4C622FC443}"/>
              </a:ext>
            </a:extLst>
          </p:cNvPr>
          <p:cNvGrpSpPr/>
          <p:nvPr/>
        </p:nvGrpSpPr>
        <p:grpSpPr>
          <a:xfrm>
            <a:off x="0" y="9210675"/>
            <a:ext cx="47625" cy="47625"/>
            <a:chOff x="0" y="0"/>
            <a:chExt cx="63500" cy="63500"/>
          </a:xfrm>
        </p:grpSpPr>
        <p:pic>
          <p:nvPicPr>
            <p:cNvPr id="14" name="Picture 14">
              <a:extLst>
                <a:ext uri="{FF2B5EF4-FFF2-40B4-BE49-F238E27FC236}">
                  <a16:creationId xmlns:a16="http://schemas.microsoft.com/office/drawing/2014/main" id="{1DB93881-A5E5-15B4-C6E9-0CCD02657C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30514" r="30514"/>
            <a:stretch>
              <a:fillRect/>
            </a:stretch>
          </p:blipFill>
          <p:spPr>
            <a:xfrm>
              <a:off x="0" y="0"/>
              <a:ext cx="63500" cy="63500"/>
            </a:xfrm>
            <a:prstGeom prst="rect">
              <a:avLst/>
            </a:prstGeom>
          </p:spPr>
        </p:pic>
      </p:grpSp>
      <p:sp>
        <p:nvSpPr>
          <p:cNvPr id="15" name="Freeform 15">
            <a:extLst>
              <a:ext uri="{FF2B5EF4-FFF2-40B4-BE49-F238E27FC236}">
                <a16:creationId xmlns:a16="http://schemas.microsoft.com/office/drawing/2014/main" id="{91F7D02A-1D46-088E-87FB-9B3D85AE416B}"/>
              </a:ext>
            </a:extLst>
          </p:cNvPr>
          <p:cNvSpPr/>
          <p:nvPr/>
        </p:nvSpPr>
        <p:spPr>
          <a:xfrm>
            <a:off x="174002" y="174002"/>
            <a:ext cx="854698" cy="854698"/>
          </a:xfrm>
          <a:custGeom>
            <a:avLst/>
            <a:gdLst/>
            <a:ahLst/>
            <a:cxnLst/>
            <a:rect l="l" t="t" r="r" b="b"/>
            <a:pathLst>
              <a:path w="854698" h="854698">
                <a:moveTo>
                  <a:pt x="0" y="0"/>
                </a:moveTo>
                <a:lnTo>
                  <a:pt x="854698" y="0"/>
                </a:lnTo>
                <a:lnTo>
                  <a:pt x="854698" y="854698"/>
                </a:lnTo>
                <a:lnTo>
                  <a:pt x="0" y="8546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87ED0F7B-87F2-26DD-6325-CC874014A462}"/>
              </a:ext>
            </a:extLst>
          </p:cNvPr>
          <p:cNvSpPr txBox="1"/>
          <p:nvPr/>
        </p:nvSpPr>
        <p:spPr>
          <a:xfrm>
            <a:off x="1229608" y="448746"/>
            <a:ext cx="1220908" cy="302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UTOPIA</a:t>
            </a:r>
          </a:p>
        </p:txBody>
      </p:sp>
      <p:sp>
        <p:nvSpPr>
          <p:cNvPr id="21" name="TextBox 21">
            <a:extLst>
              <a:ext uri="{FF2B5EF4-FFF2-40B4-BE49-F238E27FC236}">
                <a16:creationId xmlns:a16="http://schemas.microsoft.com/office/drawing/2014/main" id="{CC02AEF3-812B-5E91-6958-5F87A0FDDFEA}"/>
              </a:ext>
            </a:extLst>
          </p:cNvPr>
          <p:cNvSpPr txBox="1"/>
          <p:nvPr/>
        </p:nvSpPr>
        <p:spPr>
          <a:xfrm>
            <a:off x="17368770" y="9638067"/>
            <a:ext cx="809760" cy="240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03</a:t>
            </a:r>
          </a:p>
        </p:txBody>
      </p:sp>
      <p:sp>
        <p:nvSpPr>
          <p:cNvPr id="22" name="TextBox 22">
            <a:extLst>
              <a:ext uri="{FF2B5EF4-FFF2-40B4-BE49-F238E27FC236}">
                <a16:creationId xmlns:a16="http://schemas.microsoft.com/office/drawing/2014/main" id="{73447EB5-1929-595C-2A7C-B07D1356E4E6}"/>
              </a:ext>
            </a:extLst>
          </p:cNvPr>
          <p:cNvSpPr txBox="1"/>
          <p:nvPr/>
        </p:nvSpPr>
        <p:spPr>
          <a:xfrm>
            <a:off x="5613526" y="555069"/>
            <a:ext cx="5777705" cy="859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69"/>
              </a:lnSpc>
            </a:pPr>
            <a:r>
              <a:rPr lang="en-US" sz="6947" dirty="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contributions</a:t>
            </a:r>
          </a:p>
        </p:txBody>
      </p:sp>
      <p:sp>
        <p:nvSpPr>
          <p:cNvPr id="23" name="TextBox 23">
            <a:extLst>
              <a:ext uri="{FF2B5EF4-FFF2-40B4-BE49-F238E27FC236}">
                <a16:creationId xmlns:a16="http://schemas.microsoft.com/office/drawing/2014/main" id="{EB0025EA-91A8-9BD7-6992-BCC324985ACB}"/>
              </a:ext>
            </a:extLst>
          </p:cNvPr>
          <p:cNvSpPr txBox="1"/>
          <p:nvPr/>
        </p:nvSpPr>
        <p:spPr>
          <a:xfrm>
            <a:off x="914400" y="3556137"/>
            <a:ext cx="6438900" cy="17590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 algn="just">
              <a:lnSpc>
                <a:spcPct val="20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Home  Page</a:t>
            </a:r>
          </a:p>
          <a:p>
            <a:pPr marL="285750" indent="-285750" algn="just">
              <a:lnSpc>
                <a:spcPct val="20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Creation of tables on PHP My Admin for database connection</a:t>
            </a:r>
          </a:p>
        </p:txBody>
      </p:sp>
      <p:sp>
        <p:nvSpPr>
          <p:cNvPr id="24" name="TextBox 24">
            <a:extLst>
              <a:ext uri="{FF2B5EF4-FFF2-40B4-BE49-F238E27FC236}">
                <a16:creationId xmlns:a16="http://schemas.microsoft.com/office/drawing/2014/main" id="{17A308DB-7EAE-9CDD-A55B-204B3ABEDB57}"/>
              </a:ext>
            </a:extLst>
          </p:cNvPr>
          <p:cNvSpPr txBox="1"/>
          <p:nvPr/>
        </p:nvSpPr>
        <p:spPr>
          <a:xfrm>
            <a:off x="1229608" y="3017009"/>
            <a:ext cx="5486400" cy="2718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960"/>
              </a:lnSpc>
              <a:spcBef>
                <a:spcPct val="0"/>
              </a:spcBef>
            </a:pPr>
            <a:r>
              <a:rPr lang="en-US" sz="2400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Team Leader: Erfan Nada</a:t>
            </a:r>
          </a:p>
        </p:txBody>
      </p:sp>
      <p:sp>
        <p:nvSpPr>
          <p:cNvPr id="27" name="TextBox 23">
            <a:extLst>
              <a:ext uri="{FF2B5EF4-FFF2-40B4-BE49-F238E27FC236}">
                <a16:creationId xmlns:a16="http://schemas.microsoft.com/office/drawing/2014/main" id="{77FEDE6F-1C00-F443-54D5-5A2976552264}"/>
              </a:ext>
            </a:extLst>
          </p:cNvPr>
          <p:cNvSpPr txBox="1"/>
          <p:nvPr/>
        </p:nvSpPr>
        <p:spPr>
          <a:xfrm>
            <a:off x="9753600" y="3585770"/>
            <a:ext cx="6438900" cy="11434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 algn="just">
              <a:lnSpc>
                <a:spcPct val="20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Login and Sign-up page</a:t>
            </a:r>
          </a:p>
          <a:p>
            <a:pPr marL="285750" indent="-285750" algn="just">
              <a:lnSpc>
                <a:spcPct val="20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PHP code for database connection</a:t>
            </a:r>
          </a:p>
        </p:txBody>
      </p:sp>
      <p:sp>
        <p:nvSpPr>
          <p:cNvPr id="28" name="TextBox 24">
            <a:extLst>
              <a:ext uri="{FF2B5EF4-FFF2-40B4-BE49-F238E27FC236}">
                <a16:creationId xmlns:a16="http://schemas.microsoft.com/office/drawing/2014/main" id="{E0897599-8D4A-013A-FA9B-30E2FC6180D6}"/>
              </a:ext>
            </a:extLst>
          </p:cNvPr>
          <p:cNvSpPr txBox="1"/>
          <p:nvPr/>
        </p:nvSpPr>
        <p:spPr>
          <a:xfrm>
            <a:off x="9982200" y="2952151"/>
            <a:ext cx="5486400" cy="2718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960"/>
              </a:lnSpc>
              <a:spcBef>
                <a:spcPct val="0"/>
              </a:spcBef>
            </a:pPr>
            <a:r>
              <a:rPr lang="en-US" sz="2400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Mohamed Ammar</a:t>
            </a:r>
          </a:p>
        </p:txBody>
      </p:sp>
      <p:sp>
        <p:nvSpPr>
          <p:cNvPr id="29" name="TextBox 23">
            <a:extLst>
              <a:ext uri="{FF2B5EF4-FFF2-40B4-BE49-F238E27FC236}">
                <a16:creationId xmlns:a16="http://schemas.microsoft.com/office/drawing/2014/main" id="{518506F8-949F-F385-F971-5E7CEC7C7EC2}"/>
              </a:ext>
            </a:extLst>
          </p:cNvPr>
          <p:cNvSpPr txBox="1"/>
          <p:nvPr/>
        </p:nvSpPr>
        <p:spPr>
          <a:xfrm>
            <a:off x="914400" y="7227030"/>
            <a:ext cx="6438900" cy="5279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 algn="just">
              <a:lnSpc>
                <a:spcPct val="20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Trainer Booking Page</a:t>
            </a:r>
          </a:p>
        </p:txBody>
      </p:sp>
      <p:sp>
        <p:nvSpPr>
          <p:cNvPr id="30" name="TextBox 24">
            <a:extLst>
              <a:ext uri="{FF2B5EF4-FFF2-40B4-BE49-F238E27FC236}">
                <a16:creationId xmlns:a16="http://schemas.microsoft.com/office/drawing/2014/main" id="{5C97E7E2-01C0-4AAE-6342-7FCAAD7D06FE}"/>
              </a:ext>
            </a:extLst>
          </p:cNvPr>
          <p:cNvSpPr txBox="1"/>
          <p:nvPr/>
        </p:nvSpPr>
        <p:spPr>
          <a:xfrm>
            <a:off x="1066800" y="6348735"/>
            <a:ext cx="5486400" cy="2718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960"/>
              </a:lnSpc>
              <a:spcBef>
                <a:spcPct val="0"/>
              </a:spcBef>
            </a:pPr>
            <a:r>
              <a:rPr lang="en-US" sz="2400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Fajr Reda</a:t>
            </a:r>
          </a:p>
        </p:txBody>
      </p:sp>
      <p:sp>
        <p:nvSpPr>
          <p:cNvPr id="31" name="TextBox 23">
            <a:extLst>
              <a:ext uri="{FF2B5EF4-FFF2-40B4-BE49-F238E27FC236}">
                <a16:creationId xmlns:a16="http://schemas.microsoft.com/office/drawing/2014/main" id="{018B9281-A6B9-7CC2-37FE-41169B1BFDF9}"/>
              </a:ext>
            </a:extLst>
          </p:cNvPr>
          <p:cNvSpPr txBox="1"/>
          <p:nvPr/>
        </p:nvSpPr>
        <p:spPr>
          <a:xfrm>
            <a:off x="9745133" y="6955224"/>
            <a:ext cx="6438900" cy="5279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 algn="just">
              <a:lnSpc>
                <a:spcPct val="20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Locations Page</a:t>
            </a:r>
          </a:p>
        </p:txBody>
      </p:sp>
      <p:sp>
        <p:nvSpPr>
          <p:cNvPr id="32" name="TextBox 24">
            <a:extLst>
              <a:ext uri="{FF2B5EF4-FFF2-40B4-BE49-F238E27FC236}">
                <a16:creationId xmlns:a16="http://schemas.microsoft.com/office/drawing/2014/main" id="{E234E021-127C-111C-3A1D-2BF542508375}"/>
              </a:ext>
            </a:extLst>
          </p:cNvPr>
          <p:cNvSpPr txBox="1"/>
          <p:nvPr/>
        </p:nvSpPr>
        <p:spPr>
          <a:xfrm>
            <a:off x="9897533" y="6076929"/>
            <a:ext cx="5486400" cy="2718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960"/>
              </a:lnSpc>
              <a:spcBef>
                <a:spcPct val="0"/>
              </a:spcBef>
            </a:pPr>
            <a:r>
              <a:rPr lang="en-US" sz="2400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Anan Khaled</a:t>
            </a:r>
          </a:p>
        </p:txBody>
      </p:sp>
    </p:spTree>
    <p:extLst>
      <p:ext uri="{BB962C8B-B14F-4D97-AF65-F5344CB8AC3E}">
        <p14:creationId xmlns:p14="http://schemas.microsoft.com/office/powerpoint/2010/main" val="18878636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390</Words>
  <Application>Microsoft Office PowerPoint</Application>
  <PresentationFormat>Custom</PresentationFormat>
  <Paragraphs>98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Arial</vt:lpstr>
      <vt:lpstr>Calibri</vt:lpstr>
      <vt:lpstr>Open Sans Bold</vt:lpstr>
      <vt:lpstr>Impact</vt:lpstr>
      <vt:lpstr>Canva Sans Bold</vt:lpstr>
      <vt:lpstr>Canva Sans</vt:lpstr>
      <vt:lpstr>Open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Red Black Dynamic GYM Presentation</dc:title>
  <dc:creator>Erfan Nada</dc:creator>
  <cp:lastModifiedBy>Erfan Nada</cp:lastModifiedBy>
  <cp:revision>2</cp:revision>
  <dcterms:created xsi:type="dcterms:W3CDTF">2006-08-16T00:00:00Z</dcterms:created>
  <dcterms:modified xsi:type="dcterms:W3CDTF">2024-12-21T22:06:03Z</dcterms:modified>
  <dc:identifier>DAGZ1ABuU9c</dc:identifier>
</cp:coreProperties>
</file>